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lvl="0">
      <a:defRPr lang="es-MX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>
      <p:cViewPr varScale="1">
        <p:scale>
          <a:sx n="124" d="100"/>
          <a:sy n="124" d="100"/>
        </p:scale>
        <p:origin x="64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8B2CAA-1CBE-A9D8-E83C-D9E41A3AA5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9FAEDE-F09B-D8BB-7069-C55A745580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1C373C-8C20-3A83-808B-E683BD8F4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ACE8EE-DAEA-196D-CEFE-80F56753A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906355-3E02-45AA-1156-4A1F012B6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424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FD1314-D00F-9D35-113E-B711CB90A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E615FD0-061F-A7AB-B199-2B81528EE0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A134D3-1A09-7E95-AB7D-95809D3E3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7103DF-C672-F049-89AF-48D08661B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107909-68F5-2D8C-E90F-4360CCD30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6895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C0AF339-F2A2-F218-AFA7-D9D312AADC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1D7CEDD-E0ED-37E6-9689-26B27805C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626427-F62D-2DA2-BEC5-037565E39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C2FD4D-B95F-D798-3B46-0428BDE0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98B76A-3A20-5242-DCE6-1A07E5284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7154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A8125-CFD7-3BDE-7670-B1380FE05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7A2E03-B0E8-CFBB-783C-066BF5B28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4A059B-DE33-674C-42BB-097D1532C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9F35BF-A02F-A7D2-0025-FA2AEF7CA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2F1559-9320-147E-F90E-74B46DE6C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8392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92E031-EC04-8568-4174-2622D03E4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B33A04B-B9DA-4CC4-CCF4-3208C8C44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C06929-0CB8-A4CB-21F9-4904D32C6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22622C-E645-152A-B0B7-536A592E9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155BEE-167F-1D59-3C16-86A5D3557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2006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3D5F13-03AE-3FBE-BDBC-40B46E346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9E575E-3590-CE79-E968-BFB6058FB8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428B2F0-D621-6E04-B3A8-0F7FA9E74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572D8C-7DD6-176E-85F8-B7BDB77C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0251AC-A85D-C233-61B8-3FD9CAC84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18975-107A-E153-516E-E6EDA12F5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349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57F64B-F6CF-FE0B-4477-119B35D4E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46240F-981B-56D1-83EE-A77008401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7E18C10-BF22-04C8-A630-C95FC83FC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088A457-C50D-6CCF-A8F5-819BA0B8A5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9CCA538-F1B7-0539-2916-AA57C34391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B24DC18-F955-8873-4C5E-E16BD73E9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2A139CA-2F22-5046-9397-5834AEF61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02BBED1-A899-03B3-950C-EADA9E9F4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41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712A85-FEA9-C00E-41C9-1281566A1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2EF175-6B9F-5B2D-0521-5A3798F30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90EB34-ACD7-263E-E9DC-1DAC2EDBD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AE32D64-23EF-B680-6213-E9CE02A74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202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E3F9B83-4B56-E5FD-34B2-8DF44845D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1027234-CB42-52AE-9AAC-FD346A30B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90ED7B7-8A1F-2815-6FFA-47E7C8A84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590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4CF858-361C-BC51-2161-3D088DD06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3F1D4C-81B4-BDA0-139F-4F16E67C9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94D5A61-6F6A-EC6E-4F02-23AC3965B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F62289B-9936-1294-7A80-948122820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EB02F31-0028-082F-9E3F-47741F3A7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71830CE-1708-90FB-2DB6-5636F6F52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9114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DCC969-D5C9-311F-3F42-6671AFDDA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829277F-2C05-F4AF-B6F7-1393EAFF6D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2EF24A-CF6F-C692-E494-6ED8D1069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A3D5238-721F-A663-762C-74A7F5976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7AA8FB-66B4-1CD2-B361-3C5DA2B0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D2B758A-2C19-D8B9-5AC7-565C10E1C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953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1CFEA63-4DA3-0741-D519-FCBD7874B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318A05B-CA09-DC63-BE78-4FCB2800C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B84F55-3EC2-0D10-20D9-4FFC2C4228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59526-53C9-4BC9-BDF7-9A5F8344EF55}" type="datetimeFigureOut">
              <a:rPr lang="es-MX" smtClean="0"/>
              <a:t>27/04/23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EA7DEF-1F58-90A5-EB1A-365BB27C7A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9BAF9C-9F80-1117-3A6D-DB4C4C5C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404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6.pn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Relationship Id="rId9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F8ABC6E-34D8-888C-1C5D-7DAA1623D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568AB7B-F63A-2DDC-E09B-C45CAD555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7150" y="2557042"/>
            <a:ext cx="9144000" cy="1743916"/>
          </a:xfrm>
        </p:spPr>
        <p:txBody>
          <a:bodyPr>
            <a:noAutofit/>
          </a:bodyPr>
          <a:lstStyle/>
          <a:p>
            <a:r>
              <a:rPr lang="es-ES" sz="7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BITÁCORA DE RPBI</a:t>
            </a:r>
            <a:endParaRPr lang="es-MX" sz="44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B71C009E-8BF7-1324-0A35-02502EDCA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02717" y="786486"/>
            <a:ext cx="3611095" cy="756319"/>
          </a:xfrm>
          <a:prstGeom prst="rect">
            <a:avLst/>
          </a:prstGeom>
        </p:spPr>
      </p:pic>
      <p:pic>
        <p:nvPicPr>
          <p:cNvPr id="11" name="Gráfico 10">
            <a:extLst>
              <a:ext uri="{FF2B5EF4-FFF2-40B4-BE49-F238E27FC236}">
                <a16:creationId xmlns:a16="http://schemas.microsoft.com/office/drawing/2014/main" id="{44A85259-36C6-2FDD-81A3-ED2B40BE93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68893" y="4446493"/>
            <a:ext cx="3278741" cy="195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2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contenido 8">
            <a:extLst>
              <a:ext uri="{FF2B5EF4-FFF2-40B4-BE49-F238E27FC236}">
                <a16:creationId xmlns:a16="http://schemas.microsoft.com/office/drawing/2014/main" id="{4E672F0C-B6D4-377F-2204-F84E0EFC3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4178" cy="6866184"/>
          </a:xfr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15330C7-A831-49BC-B96C-DAF9E15F4822}"/>
              </a:ext>
            </a:extLst>
          </p:cNvPr>
          <p:cNvSpPr/>
          <p:nvPr/>
        </p:nvSpPr>
        <p:spPr>
          <a:xfrm>
            <a:off x="0" y="479686"/>
            <a:ext cx="7450111" cy="10643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3600" b="1" dirty="0"/>
          </a:p>
          <a:p>
            <a:pPr algn="ctr"/>
            <a:r>
              <a:rPr lang="es-MX" sz="3600" b="1" dirty="0"/>
              <a:t>¿Qué es una Bitácora?</a:t>
            </a:r>
          </a:p>
          <a:p>
            <a:pPr algn="ctr"/>
            <a:endParaRPr lang="es-MX" dirty="0"/>
          </a:p>
          <a:p>
            <a:pPr algn="ctr"/>
            <a:endParaRPr lang="es-MX" dirty="0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6A8F321-174A-41CA-BFC3-332DAD80691C}"/>
              </a:ext>
            </a:extLst>
          </p:cNvPr>
          <p:cNvSpPr/>
          <p:nvPr/>
        </p:nvSpPr>
        <p:spPr>
          <a:xfrm>
            <a:off x="881607" y="1543987"/>
            <a:ext cx="6580682" cy="2538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086A345E-6B18-4728-B4C8-DF4030E09E67}"/>
              </a:ext>
            </a:extLst>
          </p:cNvPr>
          <p:cNvSpPr/>
          <p:nvPr/>
        </p:nvSpPr>
        <p:spPr>
          <a:xfrm>
            <a:off x="5261548" y="4197246"/>
            <a:ext cx="6790544" cy="2538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400" dirty="0">
                <a:solidFill>
                  <a:schemeClr val="tx1"/>
                </a:solidFill>
              </a:rPr>
              <a:t>Recordando que de acuerdo al PROGRAMA ANUAL DE USO, CONSERVACIÓN, MANTENIMIENTO Y APROVECHAMIENTO DE INMUEBLES, en la SECCIÓN II DE LA BITÁCORA, Artículo 122.- El uso de la Bitácora es obligatorio en cada uno de los contratos de obras y servicios.</a:t>
            </a:r>
          </a:p>
          <a:p>
            <a:pPr algn="just"/>
            <a:r>
              <a:rPr lang="es-MX" dirty="0"/>
              <a:t>  </a:t>
            </a: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D2981BF-0250-4D52-95C5-B6112D5104E1}"/>
              </a:ext>
            </a:extLst>
          </p:cNvPr>
          <p:cNvSpPr/>
          <p:nvPr/>
        </p:nvSpPr>
        <p:spPr>
          <a:xfrm>
            <a:off x="659567" y="1413525"/>
            <a:ext cx="6790544" cy="2538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instrumento técnico legal que </a:t>
            </a:r>
            <a:r>
              <a:rPr lang="es-MX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constituye el medio de comunicación entre </a:t>
            </a:r>
            <a:r>
              <a:rPr lang="es-MX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las partes que formalizan los contratos, </a:t>
            </a:r>
            <a:r>
              <a:rPr lang="es-MX" sz="18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el cual se registran los asuntos y eventos importantes que se presenten durante la ejecución de los trabajos</a:t>
            </a:r>
            <a:r>
              <a:rPr lang="es-MX" sz="18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,…</a:t>
            </a:r>
          </a:p>
          <a:p>
            <a:pPr algn="just"/>
            <a:r>
              <a:rPr lang="es-MX" dirty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987457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57FCDC53-9AB6-7988-5547-E858CCD28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81B1F5F1-51D9-DB8F-F6F5-00D336A3DB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189289" y="1463164"/>
            <a:ext cx="5446840" cy="4141533"/>
          </a:xfrm>
          <a:prstGeom prst="rect">
            <a:avLst/>
          </a:prstGeom>
        </p:spPr>
      </p:pic>
      <p:sp>
        <p:nvSpPr>
          <p:cNvPr id="2" name="Rectángulo 1">
            <a:extLst>
              <a:ext uri="{FF2B5EF4-FFF2-40B4-BE49-F238E27FC236}">
                <a16:creationId xmlns:a16="http://schemas.microsoft.com/office/drawing/2014/main" id="{6D10047D-39B2-4D2A-B764-D99959C89863}"/>
              </a:ext>
            </a:extLst>
          </p:cNvPr>
          <p:cNvSpPr/>
          <p:nvPr/>
        </p:nvSpPr>
        <p:spPr>
          <a:xfrm>
            <a:off x="6095999" y="1225443"/>
            <a:ext cx="5086663" cy="32865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20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NOM-087-SEMARNAT-SSA1-2002 </a:t>
            </a:r>
          </a:p>
          <a:p>
            <a:pPr algn="just"/>
            <a:r>
              <a:rPr lang="es-MX" sz="20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Protección ambiental - salud ambiental - residuos peligrosos biológico-infecciosos - clasificación y especificaciones de manejo. </a:t>
            </a:r>
          </a:p>
          <a:p>
            <a:pPr algn="ctr"/>
            <a:endParaRPr lang="es-MX" sz="2000" dirty="0"/>
          </a:p>
        </p:txBody>
      </p:sp>
      <p:sp>
        <p:nvSpPr>
          <p:cNvPr id="5" name="2 CuadroTexto">
            <a:extLst>
              <a:ext uri="{FF2B5EF4-FFF2-40B4-BE49-F238E27FC236}">
                <a16:creationId xmlns:a16="http://schemas.microsoft.com/office/drawing/2014/main" id="{5F72C9A5-730E-4F3B-A40E-ED8CFAE7B538}"/>
              </a:ext>
            </a:extLst>
          </p:cNvPr>
          <p:cNvSpPr txBox="1"/>
          <p:nvPr/>
        </p:nvSpPr>
        <p:spPr>
          <a:xfrm>
            <a:off x="5888191" y="642945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NORMATIVIDAD</a:t>
            </a:r>
            <a:endParaRPr lang="es-MX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3 CuadroTexto">
            <a:extLst>
              <a:ext uri="{FF2B5EF4-FFF2-40B4-BE49-F238E27FC236}">
                <a16:creationId xmlns:a16="http://schemas.microsoft.com/office/drawing/2014/main" id="{52687196-C0B5-4B7B-9D2E-46566306B382}"/>
              </a:ext>
            </a:extLst>
          </p:cNvPr>
          <p:cNvSpPr txBox="1"/>
          <p:nvPr/>
        </p:nvSpPr>
        <p:spPr bwMode="black">
          <a:xfrm>
            <a:off x="-781853" y="514639"/>
            <a:ext cx="7811600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MX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BITÁCORA R. P. B.I.</a:t>
            </a:r>
          </a:p>
          <a:p>
            <a:pPr algn="just"/>
            <a:endParaRPr lang="es-MX" dirty="0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5085979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568AB7B-F63A-2DDC-E09B-C45CAD555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155" y="1240759"/>
            <a:ext cx="9522956" cy="662729"/>
          </a:xfrm>
        </p:spPr>
        <p:txBody>
          <a:bodyPr>
            <a:noAutofit/>
          </a:bodyPr>
          <a:lstStyle/>
          <a:p>
            <a:r>
              <a:rPr lang="es-E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¿Cómo llenar </a:t>
            </a:r>
            <a:r>
              <a:rPr lang="es-E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la</a:t>
            </a:r>
            <a:r>
              <a:rPr lang="es-E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bitácora?</a:t>
            </a:r>
            <a:endParaRPr lang="es-MX" sz="1800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21646" y="198134"/>
            <a:ext cx="5296519" cy="84449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7B118C0-AE0C-B7DE-D034-5485A4634400}"/>
              </a:ext>
            </a:extLst>
          </p:cNvPr>
          <p:cNvSpPr txBox="1"/>
          <p:nvPr/>
        </p:nvSpPr>
        <p:spPr>
          <a:xfrm>
            <a:off x="3007760" y="3123612"/>
            <a:ext cx="61799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/>
              <a:t>DE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BCCB32A-B310-4D06-4A13-13443A0909D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025"/>
          <a:stretch/>
        </p:blipFill>
        <p:spPr>
          <a:xfrm>
            <a:off x="890089" y="1903488"/>
            <a:ext cx="8155089" cy="451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000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2" y="-29362"/>
            <a:ext cx="12189631" cy="6916723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62921" y="260389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704" t="38810" r="5895" b="30091"/>
          <a:stretch/>
        </p:blipFill>
        <p:spPr>
          <a:xfrm>
            <a:off x="9231118" y="260389"/>
            <a:ext cx="2599765" cy="1053878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88EC579-A9FC-468A-847F-3CFA599558C8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14" t="12534" r="7078" b="73913"/>
          <a:stretch/>
        </p:blipFill>
        <p:spPr>
          <a:xfrm>
            <a:off x="408204" y="1400215"/>
            <a:ext cx="8384399" cy="1931436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7B8E78AF-D913-4B7B-ACCB-C769347FACBF}"/>
              </a:ext>
            </a:extLst>
          </p:cNvPr>
          <p:cNvSpPr/>
          <p:nvPr/>
        </p:nvSpPr>
        <p:spPr>
          <a:xfrm>
            <a:off x="8916218" y="1532962"/>
            <a:ext cx="2914666" cy="220927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1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este apartado, se escribe el nombre de la unidad generadora en este caso el “Centro de Salud” donde se genera el residuo. VER EJEMPLO.</a:t>
            </a:r>
            <a:endParaRPr lang="es-MX" sz="1600" dirty="0">
              <a:solidFill>
                <a:schemeClr val="tx1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79B52E6C-5E19-4CBD-9B83-D88CC517453C}"/>
              </a:ext>
            </a:extLst>
          </p:cNvPr>
          <p:cNvSpPr/>
          <p:nvPr/>
        </p:nvSpPr>
        <p:spPr>
          <a:xfrm>
            <a:off x="1383192" y="3995723"/>
            <a:ext cx="3584505" cy="146206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2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Se escribe la fecha en que se transporta a la Jurisdicción el Residuo Peligroso Biológico Infeccioso</a:t>
            </a:r>
            <a:r>
              <a:rPr lang="es-MX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algn="just"/>
            <a:r>
              <a:rPr lang="es-MX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 EJEMPLO.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3E6DAC56-403E-40F6-AB76-8C755BCC4708}"/>
              </a:ext>
            </a:extLst>
          </p:cNvPr>
          <p:cNvSpPr/>
          <p:nvPr/>
        </p:nvSpPr>
        <p:spPr>
          <a:xfrm>
            <a:off x="3775047" y="2547859"/>
            <a:ext cx="3934600" cy="18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MX" sz="1400" b="1" dirty="0">
                <a:solidFill>
                  <a:schemeClr val="tx1"/>
                </a:solidFill>
              </a:rPr>
              <a:t>CENTRO DE SALUD BARRA DE CHACHALACAS</a:t>
            </a:r>
            <a:endParaRPr lang="es-MX" sz="1400" b="1" dirty="0"/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782D41B8-2144-40DB-BDF7-157C3EF70F25}"/>
              </a:ext>
            </a:extLst>
          </p:cNvPr>
          <p:cNvSpPr/>
          <p:nvPr/>
        </p:nvSpPr>
        <p:spPr>
          <a:xfrm>
            <a:off x="3254928" y="2828741"/>
            <a:ext cx="1310900" cy="184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</a:rPr>
              <a:t>28/04/2023</a:t>
            </a:r>
            <a:endParaRPr lang="es-MX" sz="1200" b="1" dirty="0"/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DF12743E-83F2-4AA1-B2F2-BD5C3FD9F8A0}"/>
              </a:ext>
            </a:extLst>
          </p:cNvPr>
          <p:cNvSpPr/>
          <p:nvPr/>
        </p:nvSpPr>
        <p:spPr>
          <a:xfrm>
            <a:off x="6224218" y="4013448"/>
            <a:ext cx="3584505" cy="135062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3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Se escribe el número de reporte de bitácora que se ha generado, VER EJEMPLO.</a:t>
            </a:r>
            <a:endParaRPr lang="es-MX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0F3CEC2A-96A2-495F-B0FB-AC0219292793}"/>
              </a:ext>
            </a:extLst>
          </p:cNvPr>
          <p:cNvSpPr/>
          <p:nvPr/>
        </p:nvSpPr>
        <p:spPr>
          <a:xfrm>
            <a:off x="7425640" y="2777980"/>
            <a:ext cx="1181663" cy="3745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100" b="1" dirty="0"/>
              <a:t>RPBI/0120/2023</a:t>
            </a:r>
          </a:p>
        </p:txBody>
      </p:sp>
      <p:sp>
        <p:nvSpPr>
          <p:cNvPr id="2" name="Flecha: hacia la izquierda 1">
            <a:extLst>
              <a:ext uri="{FF2B5EF4-FFF2-40B4-BE49-F238E27FC236}">
                <a16:creationId xmlns:a16="http://schemas.microsoft.com/office/drawing/2014/main" id="{CBA105CE-BC0B-4650-AFA6-0F033D1A7470}"/>
              </a:ext>
            </a:extLst>
          </p:cNvPr>
          <p:cNvSpPr/>
          <p:nvPr/>
        </p:nvSpPr>
        <p:spPr>
          <a:xfrm>
            <a:off x="8116349" y="2450329"/>
            <a:ext cx="705616" cy="374539"/>
          </a:xfrm>
          <a:prstGeom prst="leftArrow">
            <a:avLst/>
          </a:prstGeom>
          <a:solidFill>
            <a:srgbClr val="996633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</a:t>
            </a:r>
          </a:p>
        </p:txBody>
      </p:sp>
      <p:sp>
        <p:nvSpPr>
          <p:cNvPr id="3" name="Flecha: hacia arriba 2">
            <a:extLst>
              <a:ext uri="{FF2B5EF4-FFF2-40B4-BE49-F238E27FC236}">
                <a16:creationId xmlns:a16="http://schemas.microsoft.com/office/drawing/2014/main" id="{ED5F6A84-D5F4-42A4-848E-A9068DEE1C6F}"/>
              </a:ext>
            </a:extLst>
          </p:cNvPr>
          <p:cNvSpPr/>
          <p:nvPr/>
        </p:nvSpPr>
        <p:spPr>
          <a:xfrm>
            <a:off x="3422708" y="3152519"/>
            <a:ext cx="612397" cy="727541"/>
          </a:xfrm>
          <a:prstGeom prst="upArrow">
            <a:avLst/>
          </a:prstGeom>
          <a:solidFill>
            <a:srgbClr val="CC00CC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2</a:t>
            </a:r>
          </a:p>
        </p:txBody>
      </p:sp>
      <p:sp>
        <p:nvSpPr>
          <p:cNvPr id="19" name="Flecha: hacia arriba 18">
            <a:extLst>
              <a:ext uri="{FF2B5EF4-FFF2-40B4-BE49-F238E27FC236}">
                <a16:creationId xmlns:a16="http://schemas.microsoft.com/office/drawing/2014/main" id="{8F3C9A48-0583-48AA-8EA2-5916CADD072C}"/>
              </a:ext>
            </a:extLst>
          </p:cNvPr>
          <p:cNvSpPr/>
          <p:nvPr/>
        </p:nvSpPr>
        <p:spPr>
          <a:xfrm>
            <a:off x="7549121" y="3121835"/>
            <a:ext cx="612397" cy="727541"/>
          </a:xfrm>
          <a:prstGeom prst="upArrow">
            <a:avLst/>
          </a:prstGeom>
          <a:solidFill>
            <a:srgbClr val="DF6613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3</a:t>
            </a:r>
          </a:p>
        </p:txBody>
      </p:sp>
      <p:sp>
        <p:nvSpPr>
          <p:cNvPr id="6" name="Rectángulo: esquinas redondeadas 5">
            <a:extLst>
              <a:ext uri="{FF2B5EF4-FFF2-40B4-BE49-F238E27FC236}">
                <a16:creationId xmlns:a16="http://schemas.microsoft.com/office/drawing/2014/main" id="{BB3743B5-B0F2-4377-A820-264735E61B74}"/>
              </a:ext>
            </a:extLst>
          </p:cNvPr>
          <p:cNvSpPr/>
          <p:nvPr/>
        </p:nvSpPr>
        <p:spPr>
          <a:xfrm>
            <a:off x="378842" y="778124"/>
            <a:ext cx="4119154" cy="7927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rgbClr val="990033"/>
                </a:solidFill>
              </a:rPr>
              <a:t>ENCABEZADO</a:t>
            </a:r>
          </a:p>
        </p:txBody>
      </p:sp>
    </p:spTree>
    <p:extLst>
      <p:ext uri="{BB962C8B-B14F-4D97-AF65-F5344CB8AC3E}">
        <p14:creationId xmlns:p14="http://schemas.microsoft.com/office/powerpoint/2010/main" val="27302621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/>
      <p:bldP spid="15" grpId="0"/>
      <p:bldP spid="17" grpId="0" animBg="1"/>
      <p:bldP spid="18" grpId="0"/>
      <p:bldP spid="2" grpId="0" animBg="1"/>
      <p:bldP spid="3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8" y="-35654"/>
            <a:ext cx="12189631" cy="6916723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62921" y="260389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704" t="38810" r="5895" b="30091"/>
          <a:stretch/>
        </p:blipFill>
        <p:spPr>
          <a:xfrm>
            <a:off x="9231118" y="260389"/>
            <a:ext cx="2599765" cy="1053878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C7631311-4B31-4D24-91B9-51A3D9AB66C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" t="25503" r="45309" b="21835"/>
          <a:stretch/>
        </p:blipFill>
        <p:spPr>
          <a:xfrm>
            <a:off x="253382" y="1354312"/>
            <a:ext cx="7079235" cy="4102216"/>
          </a:xfrm>
          <a:prstGeom prst="rect">
            <a:avLst/>
          </a:prstGeom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0F3CEC2A-96A2-495F-B0FB-AC0219292793}"/>
              </a:ext>
            </a:extLst>
          </p:cNvPr>
          <p:cNvSpPr/>
          <p:nvPr/>
        </p:nvSpPr>
        <p:spPr>
          <a:xfrm>
            <a:off x="441013" y="3045204"/>
            <a:ext cx="1181663" cy="256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AGUJAS DE JERINGAS</a:t>
            </a: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843ACB10-3355-44E5-821C-F8850CBA8FC9}"/>
              </a:ext>
            </a:extLst>
          </p:cNvPr>
          <p:cNvSpPr/>
          <p:nvPr/>
        </p:nvSpPr>
        <p:spPr>
          <a:xfrm>
            <a:off x="8166331" y="1313685"/>
            <a:ext cx="3884103" cy="156035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4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el apartado nombre del residuo peligroso… en los renglones, se escriben el nombre del Residuo Peligroso Biológico Infeccioso generado. VER EJEMPLO. </a:t>
            </a:r>
          </a:p>
        </p:txBody>
      </p:sp>
      <p:sp>
        <p:nvSpPr>
          <p:cNvPr id="22" name="Rectángulo 21">
            <a:extLst>
              <a:ext uri="{FF2B5EF4-FFF2-40B4-BE49-F238E27FC236}">
                <a16:creationId xmlns:a16="http://schemas.microsoft.com/office/drawing/2014/main" id="{2135D001-5B47-48EA-9DAB-5925181A9723}"/>
              </a:ext>
            </a:extLst>
          </p:cNvPr>
          <p:cNvSpPr/>
          <p:nvPr/>
        </p:nvSpPr>
        <p:spPr>
          <a:xfrm>
            <a:off x="441012" y="3184852"/>
            <a:ext cx="1181663" cy="256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LANCETAS</a:t>
            </a:r>
          </a:p>
        </p:txBody>
      </p:sp>
      <p:sp>
        <p:nvSpPr>
          <p:cNvPr id="23" name="Rectángulo 22">
            <a:extLst>
              <a:ext uri="{FF2B5EF4-FFF2-40B4-BE49-F238E27FC236}">
                <a16:creationId xmlns:a16="http://schemas.microsoft.com/office/drawing/2014/main" id="{76C270D1-5DE0-4B60-87C9-013F9A3F8D95}"/>
              </a:ext>
            </a:extLst>
          </p:cNvPr>
          <p:cNvSpPr/>
          <p:nvPr/>
        </p:nvSpPr>
        <p:spPr>
          <a:xfrm>
            <a:off x="441012" y="3417065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NAVAJAS</a:t>
            </a:r>
          </a:p>
        </p:txBody>
      </p:sp>
      <p:sp>
        <p:nvSpPr>
          <p:cNvPr id="24" name="Rectángulo 23">
            <a:extLst>
              <a:ext uri="{FF2B5EF4-FFF2-40B4-BE49-F238E27FC236}">
                <a16:creationId xmlns:a16="http://schemas.microsoft.com/office/drawing/2014/main" id="{C314FA36-D7FE-48F2-BD84-8B622E8CA05D}"/>
              </a:ext>
            </a:extLst>
          </p:cNvPr>
          <p:cNvSpPr/>
          <p:nvPr/>
        </p:nvSpPr>
        <p:spPr>
          <a:xfrm>
            <a:off x="441010" y="3553830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SANGRE Y CULTIVOS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3EDA9546-520B-4F82-9DC7-CF107907DBEC}"/>
              </a:ext>
            </a:extLst>
          </p:cNvPr>
          <p:cNvSpPr/>
          <p:nvPr/>
        </p:nvSpPr>
        <p:spPr>
          <a:xfrm>
            <a:off x="8161786" y="3045204"/>
            <a:ext cx="3884103" cy="156035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5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el apartado de cantidad generada, en los renglones, se escribe el peso del Residuo Peligroso Biológico Infeccioso. VER EJEMPLO. </a:t>
            </a:r>
          </a:p>
        </p:txBody>
      </p:sp>
      <p:sp>
        <p:nvSpPr>
          <p:cNvPr id="27" name="Rectángulo 26">
            <a:extLst>
              <a:ext uri="{FF2B5EF4-FFF2-40B4-BE49-F238E27FC236}">
                <a16:creationId xmlns:a16="http://schemas.microsoft.com/office/drawing/2014/main" id="{B929026D-0D3D-4BA8-AD21-7D4A34E088A2}"/>
              </a:ext>
            </a:extLst>
          </p:cNvPr>
          <p:cNvSpPr/>
          <p:nvPr/>
        </p:nvSpPr>
        <p:spPr>
          <a:xfrm>
            <a:off x="2451844" y="3074143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75 GRAMOS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FBB9BFB9-99D1-4F4A-90B4-FA9510EE8DFD}"/>
              </a:ext>
            </a:extLst>
          </p:cNvPr>
          <p:cNvSpPr/>
          <p:nvPr/>
        </p:nvSpPr>
        <p:spPr>
          <a:xfrm>
            <a:off x="2446925" y="3227035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25 GRAMOS</a:t>
            </a:r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FC4D4879-1F41-49A5-9317-905D0F4D59AD}"/>
              </a:ext>
            </a:extLst>
          </p:cNvPr>
          <p:cNvSpPr/>
          <p:nvPr/>
        </p:nvSpPr>
        <p:spPr>
          <a:xfrm>
            <a:off x="2439631" y="3396427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55 GRAMOS</a:t>
            </a:r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9110217E-E3A4-41DA-AE91-0CFC358988AF}"/>
              </a:ext>
            </a:extLst>
          </p:cNvPr>
          <p:cNvSpPr/>
          <p:nvPr/>
        </p:nvSpPr>
        <p:spPr>
          <a:xfrm>
            <a:off x="2434005" y="3557446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35 GRAMOS</a:t>
            </a:r>
          </a:p>
        </p:txBody>
      </p:sp>
      <p:sp>
        <p:nvSpPr>
          <p:cNvPr id="6" name="Flecha: hacia arriba 5">
            <a:extLst>
              <a:ext uri="{FF2B5EF4-FFF2-40B4-BE49-F238E27FC236}">
                <a16:creationId xmlns:a16="http://schemas.microsoft.com/office/drawing/2014/main" id="{A047F0B4-3E16-4C7B-82C8-164CE35BE4D6}"/>
              </a:ext>
            </a:extLst>
          </p:cNvPr>
          <p:cNvSpPr/>
          <p:nvPr/>
        </p:nvSpPr>
        <p:spPr>
          <a:xfrm>
            <a:off x="1000593" y="3891537"/>
            <a:ext cx="532012" cy="520262"/>
          </a:xfrm>
          <a:prstGeom prst="upArrow">
            <a:avLst/>
          </a:prstGeom>
          <a:solidFill>
            <a:srgbClr val="80008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4</a:t>
            </a:r>
          </a:p>
        </p:txBody>
      </p:sp>
      <p:sp>
        <p:nvSpPr>
          <p:cNvPr id="32" name="Flecha: hacia arriba 31">
            <a:extLst>
              <a:ext uri="{FF2B5EF4-FFF2-40B4-BE49-F238E27FC236}">
                <a16:creationId xmlns:a16="http://schemas.microsoft.com/office/drawing/2014/main" id="{F3F8A096-BA8B-43EA-8264-4C575DEC90CC}"/>
              </a:ext>
            </a:extLst>
          </p:cNvPr>
          <p:cNvSpPr/>
          <p:nvPr/>
        </p:nvSpPr>
        <p:spPr>
          <a:xfrm>
            <a:off x="2505744" y="3804773"/>
            <a:ext cx="532012" cy="520262"/>
          </a:xfrm>
          <a:prstGeom prst="upArrow">
            <a:avLst/>
          </a:prstGeom>
          <a:solidFill>
            <a:srgbClr val="99663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5</a:t>
            </a:r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70E3ED82-AEEB-4303-B355-5EE8667E325E}"/>
              </a:ext>
            </a:extLst>
          </p:cNvPr>
          <p:cNvSpPr/>
          <p:nvPr/>
        </p:nvSpPr>
        <p:spPr>
          <a:xfrm>
            <a:off x="343245" y="5456528"/>
            <a:ext cx="7662619" cy="131392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4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6</a:t>
            </a:r>
            <a:r>
              <a:rPr lang="es-MX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el apartado de CARACTERÍSTICAS DE PELIGROSIDAD DEL RESIDUO, SE MARCA CON UNA (X), LA CARACTERÍSTICA DEL RESIDUO PELIGROSO BIOLÓGICO INFECCIOSO. </a:t>
            </a:r>
            <a:r>
              <a:rPr lang="es-MX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</a:t>
            </a:r>
            <a:r>
              <a:rPr lang="es-MX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MX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(C) Corrosivo, (R) Reactivo, (E) Explosivo, (T) Tóxico, (Te) Tóxico ambiental, (Th) Tóxico agudo, (Tt) Tóxico crónico, (I) Inflamable y </a:t>
            </a:r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(B) Biológico Infeccioso</a:t>
            </a:r>
            <a:r>
              <a:rPr lang="es-MX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de acuerdo a la Norma Oficial Mexicana </a:t>
            </a:r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NOM-052-SEMARNAT-2005. </a:t>
            </a:r>
            <a:r>
              <a:rPr lang="es-MX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</a:t>
            </a:r>
            <a:r>
              <a:rPr lang="es-MX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s-MX" sz="14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EJEMPLO. </a:t>
            </a:r>
          </a:p>
        </p:txBody>
      </p:sp>
      <p:sp>
        <p:nvSpPr>
          <p:cNvPr id="35" name="Flecha: hacia arriba 34">
            <a:extLst>
              <a:ext uri="{FF2B5EF4-FFF2-40B4-BE49-F238E27FC236}">
                <a16:creationId xmlns:a16="http://schemas.microsoft.com/office/drawing/2014/main" id="{A0327DCD-57E6-4DDD-A846-4CBC2B617382}"/>
              </a:ext>
            </a:extLst>
          </p:cNvPr>
          <p:cNvSpPr/>
          <p:nvPr/>
        </p:nvSpPr>
        <p:spPr>
          <a:xfrm>
            <a:off x="5501938" y="3996846"/>
            <a:ext cx="532012" cy="520262"/>
          </a:xfrm>
          <a:prstGeom prst="upArrow">
            <a:avLst/>
          </a:prstGeom>
          <a:solidFill>
            <a:srgbClr val="99003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6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62E90092-8AC5-46D4-813E-B07648BB9E72}"/>
              </a:ext>
            </a:extLst>
          </p:cNvPr>
          <p:cNvSpPr/>
          <p:nvPr/>
        </p:nvSpPr>
        <p:spPr>
          <a:xfrm>
            <a:off x="5678943" y="3085728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2CEA8D0E-3D0E-4F33-BAE4-C80F8F910A49}"/>
              </a:ext>
            </a:extLst>
          </p:cNvPr>
          <p:cNvSpPr/>
          <p:nvPr/>
        </p:nvSpPr>
        <p:spPr>
          <a:xfrm>
            <a:off x="5672185" y="3237038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45EEF684-8FF1-43B1-B6D2-02F342E14905}"/>
              </a:ext>
            </a:extLst>
          </p:cNvPr>
          <p:cNvSpPr/>
          <p:nvPr/>
        </p:nvSpPr>
        <p:spPr>
          <a:xfrm>
            <a:off x="5667437" y="3388348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5FBB386-C436-49C5-8DB9-6825D52277E5}"/>
              </a:ext>
            </a:extLst>
          </p:cNvPr>
          <p:cNvSpPr/>
          <p:nvPr/>
        </p:nvSpPr>
        <p:spPr>
          <a:xfrm>
            <a:off x="5667436" y="3548207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F0604F4C-90C2-4624-B903-A17D85084F16}"/>
              </a:ext>
            </a:extLst>
          </p:cNvPr>
          <p:cNvSpPr/>
          <p:nvPr/>
        </p:nvSpPr>
        <p:spPr>
          <a:xfrm>
            <a:off x="8169647" y="4900568"/>
            <a:ext cx="3876242" cy="179862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7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el apartado de área o proceso de generación, se escribe el área o departamento donde se extrae el Residuo Peligroso Biológico Infeccioso. </a:t>
            </a:r>
          </a:p>
          <a:p>
            <a:pPr algn="just"/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 EJEMPLO.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E390BF14-42AE-403B-9429-8E2071FABA74}"/>
              </a:ext>
            </a:extLst>
          </p:cNvPr>
          <p:cNvSpPr/>
          <p:nvPr/>
        </p:nvSpPr>
        <p:spPr>
          <a:xfrm>
            <a:off x="6211746" y="3074143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CONSULTORIO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503E30C2-DB52-4D5B-823B-FA5C8F845117}"/>
              </a:ext>
            </a:extLst>
          </p:cNvPr>
          <p:cNvSpPr/>
          <p:nvPr/>
        </p:nvSpPr>
        <p:spPr>
          <a:xfrm>
            <a:off x="6211745" y="3233538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QUIRÚRGICO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A2691CA1-6E1B-47AE-8810-2630DD3667D7}"/>
              </a:ext>
            </a:extLst>
          </p:cNvPr>
          <p:cNvSpPr/>
          <p:nvPr/>
        </p:nvSpPr>
        <p:spPr>
          <a:xfrm>
            <a:off x="6211744" y="3378828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QUIRÚRGICO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B3EF9E90-9EFF-47D1-90CF-57CD86D06FC7}"/>
              </a:ext>
            </a:extLst>
          </p:cNvPr>
          <p:cNvSpPr/>
          <p:nvPr/>
        </p:nvSpPr>
        <p:spPr>
          <a:xfrm>
            <a:off x="6211743" y="3547474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LABORATORIO</a:t>
            </a:r>
          </a:p>
        </p:txBody>
      </p:sp>
      <p:sp>
        <p:nvSpPr>
          <p:cNvPr id="46" name="Flecha: hacia arriba 45">
            <a:extLst>
              <a:ext uri="{FF2B5EF4-FFF2-40B4-BE49-F238E27FC236}">
                <a16:creationId xmlns:a16="http://schemas.microsoft.com/office/drawing/2014/main" id="{E8B592D4-2113-463B-AC80-803528A5D540}"/>
              </a:ext>
            </a:extLst>
          </p:cNvPr>
          <p:cNvSpPr/>
          <p:nvPr/>
        </p:nvSpPr>
        <p:spPr>
          <a:xfrm>
            <a:off x="6430733" y="3878839"/>
            <a:ext cx="532012" cy="520262"/>
          </a:xfrm>
          <a:prstGeom prst="upArrow">
            <a:avLst/>
          </a:prstGeom>
          <a:solidFill>
            <a:srgbClr val="99663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7</a:t>
            </a:r>
          </a:p>
        </p:txBody>
      </p:sp>
      <p:sp>
        <p:nvSpPr>
          <p:cNvPr id="48" name="Rectángulo: esquinas redondeadas 47">
            <a:extLst>
              <a:ext uri="{FF2B5EF4-FFF2-40B4-BE49-F238E27FC236}">
                <a16:creationId xmlns:a16="http://schemas.microsoft.com/office/drawing/2014/main" id="{97ED21C6-B035-4FAA-866A-9AEB7AF1AF81}"/>
              </a:ext>
            </a:extLst>
          </p:cNvPr>
          <p:cNvSpPr/>
          <p:nvPr/>
        </p:nvSpPr>
        <p:spPr>
          <a:xfrm>
            <a:off x="-93484" y="736059"/>
            <a:ext cx="4119154" cy="7927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rgbClr val="990033"/>
                </a:solidFill>
              </a:rPr>
              <a:t>GENERACIÓN</a:t>
            </a:r>
          </a:p>
        </p:txBody>
      </p:sp>
    </p:spTree>
    <p:extLst>
      <p:ext uri="{BB962C8B-B14F-4D97-AF65-F5344CB8AC3E}">
        <p14:creationId xmlns:p14="http://schemas.microsoft.com/office/powerpoint/2010/main" val="39578364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 animBg="1"/>
      <p:bldP spid="22" grpId="0"/>
      <p:bldP spid="23" grpId="0"/>
      <p:bldP spid="24" grpId="0"/>
      <p:bldP spid="25" grpId="0" animBg="1"/>
      <p:bldP spid="27" grpId="0"/>
      <p:bldP spid="28" grpId="0"/>
      <p:bldP spid="29" grpId="0"/>
      <p:bldP spid="30" grpId="0"/>
      <p:bldP spid="6" grpId="0" animBg="1"/>
      <p:bldP spid="32" grpId="0" animBg="1"/>
      <p:bldP spid="33" grpId="0" animBg="1"/>
      <p:bldP spid="35" grpId="0" animBg="1"/>
      <p:bldP spid="37" grpId="0"/>
      <p:bldP spid="38" grpId="0"/>
      <p:bldP spid="39" grpId="0"/>
      <p:bldP spid="40" grpId="0"/>
      <p:bldP spid="41" grpId="0" animBg="1"/>
      <p:bldP spid="42" grpId="0"/>
      <p:bldP spid="43" grpId="0"/>
      <p:bldP spid="44" grpId="0"/>
      <p:bldP spid="45" grpId="0"/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8" y="-35654"/>
            <a:ext cx="12189631" cy="6916723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A8F556A3-EA86-4447-BB97-D6AC598475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t="22636" r="7525" b="26166"/>
          <a:stretch/>
        </p:blipFill>
        <p:spPr>
          <a:xfrm>
            <a:off x="342131" y="1685275"/>
            <a:ext cx="7532914" cy="3511169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62921" y="260389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9704" t="38810" r="5895" b="30091"/>
          <a:stretch/>
        </p:blipFill>
        <p:spPr>
          <a:xfrm>
            <a:off x="9231118" y="260389"/>
            <a:ext cx="2599765" cy="1053878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843ACB10-3355-44E5-821C-F8850CBA8FC9}"/>
              </a:ext>
            </a:extLst>
          </p:cNvPr>
          <p:cNvSpPr/>
          <p:nvPr/>
        </p:nvSpPr>
        <p:spPr>
          <a:xfrm>
            <a:off x="8146877" y="1613889"/>
            <a:ext cx="3884103" cy="156035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b="1" dirty="0">
                <a:solidFill>
                  <a:schemeClr val="tx1"/>
                </a:solidFill>
              </a:rPr>
              <a:t>PASO 8</a:t>
            </a:r>
            <a:r>
              <a:rPr lang="es-MX" dirty="0">
                <a:solidFill>
                  <a:schemeClr val="tx1"/>
                </a:solidFill>
              </a:rPr>
              <a:t>.- En el apartado fecha de ingreso, en los renglones, se escribe la fecha en que se generó el Residuo Peligroso Biológico Infeccioso. </a:t>
            </a:r>
          </a:p>
          <a:p>
            <a:pPr algn="just"/>
            <a:r>
              <a:rPr lang="es-MX" dirty="0">
                <a:solidFill>
                  <a:schemeClr val="tx1"/>
                </a:solidFill>
              </a:rPr>
              <a:t>VER EJEMPLO.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3EDA9546-520B-4F82-9DC7-CF107907DBEC}"/>
              </a:ext>
            </a:extLst>
          </p:cNvPr>
          <p:cNvSpPr/>
          <p:nvPr/>
        </p:nvSpPr>
        <p:spPr>
          <a:xfrm>
            <a:off x="8219985" y="3575904"/>
            <a:ext cx="3884103" cy="156035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9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el apartado de fecha de salida, en los renglones, se escribe la fecha en que se extrae del Área o Departamento el Residuo Peligroso Biológico Infeccioso. </a:t>
            </a:r>
          </a:p>
          <a:p>
            <a:pPr algn="just"/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 EJEMPLO. 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FBB9BFB9-99D1-4F4A-90B4-FA9510EE8DFD}"/>
              </a:ext>
            </a:extLst>
          </p:cNvPr>
          <p:cNvSpPr/>
          <p:nvPr/>
        </p:nvSpPr>
        <p:spPr>
          <a:xfrm>
            <a:off x="1470236" y="3237416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25 GRAMOS</a:t>
            </a:r>
          </a:p>
        </p:txBody>
      </p:sp>
      <p:sp>
        <p:nvSpPr>
          <p:cNvPr id="6" name="Flecha: hacia arriba 5">
            <a:extLst>
              <a:ext uri="{FF2B5EF4-FFF2-40B4-BE49-F238E27FC236}">
                <a16:creationId xmlns:a16="http://schemas.microsoft.com/office/drawing/2014/main" id="{A047F0B4-3E16-4C7B-82C8-164CE35BE4D6}"/>
              </a:ext>
            </a:extLst>
          </p:cNvPr>
          <p:cNvSpPr/>
          <p:nvPr/>
        </p:nvSpPr>
        <p:spPr>
          <a:xfrm>
            <a:off x="4600788" y="3788167"/>
            <a:ext cx="335473" cy="520262"/>
          </a:xfrm>
          <a:prstGeom prst="upArrow">
            <a:avLst/>
          </a:prstGeom>
          <a:solidFill>
            <a:srgbClr val="80008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8</a:t>
            </a:r>
          </a:p>
        </p:txBody>
      </p:sp>
      <p:sp>
        <p:nvSpPr>
          <p:cNvPr id="32" name="Flecha: hacia arriba 31">
            <a:extLst>
              <a:ext uri="{FF2B5EF4-FFF2-40B4-BE49-F238E27FC236}">
                <a16:creationId xmlns:a16="http://schemas.microsoft.com/office/drawing/2014/main" id="{F3F8A096-BA8B-43EA-8264-4C575DEC90CC}"/>
              </a:ext>
            </a:extLst>
          </p:cNvPr>
          <p:cNvSpPr/>
          <p:nvPr/>
        </p:nvSpPr>
        <p:spPr>
          <a:xfrm>
            <a:off x="5240010" y="3810017"/>
            <a:ext cx="335473" cy="498412"/>
          </a:xfrm>
          <a:prstGeom prst="upArrow">
            <a:avLst/>
          </a:prstGeom>
          <a:solidFill>
            <a:srgbClr val="99663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9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62E90092-8AC5-46D4-813E-B07648BB9E72}"/>
              </a:ext>
            </a:extLst>
          </p:cNvPr>
          <p:cNvSpPr/>
          <p:nvPr/>
        </p:nvSpPr>
        <p:spPr>
          <a:xfrm>
            <a:off x="3508408" y="3085728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2CEA8D0E-3D0E-4F33-BAE4-C80F8F910A49}"/>
              </a:ext>
            </a:extLst>
          </p:cNvPr>
          <p:cNvSpPr/>
          <p:nvPr/>
        </p:nvSpPr>
        <p:spPr>
          <a:xfrm>
            <a:off x="3508407" y="3235711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45EEF684-8FF1-43B1-B6D2-02F342E14905}"/>
              </a:ext>
            </a:extLst>
          </p:cNvPr>
          <p:cNvSpPr/>
          <p:nvPr/>
        </p:nvSpPr>
        <p:spPr>
          <a:xfrm>
            <a:off x="3508407" y="3405420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5FBB386-C436-49C5-8DB9-6825D52277E5}"/>
              </a:ext>
            </a:extLst>
          </p:cNvPr>
          <p:cNvSpPr/>
          <p:nvPr/>
        </p:nvSpPr>
        <p:spPr>
          <a:xfrm>
            <a:off x="3519667" y="3550710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E390BF14-42AE-403B-9429-8E2071FABA74}"/>
              </a:ext>
            </a:extLst>
          </p:cNvPr>
          <p:cNvSpPr/>
          <p:nvPr/>
        </p:nvSpPr>
        <p:spPr>
          <a:xfrm>
            <a:off x="3780062" y="3071794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CONSULTORIO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503E30C2-DB52-4D5B-823B-FA5C8F845117}"/>
              </a:ext>
            </a:extLst>
          </p:cNvPr>
          <p:cNvSpPr/>
          <p:nvPr/>
        </p:nvSpPr>
        <p:spPr>
          <a:xfrm>
            <a:off x="3764068" y="3216830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QUIRÚRGICO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A2691CA1-6E1B-47AE-8810-2630DD3667D7}"/>
              </a:ext>
            </a:extLst>
          </p:cNvPr>
          <p:cNvSpPr/>
          <p:nvPr/>
        </p:nvSpPr>
        <p:spPr>
          <a:xfrm>
            <a:off x="3780062" y="3348974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QUIRÚRGICO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B3EF9E90-9EFF-47D1-90CF-57CD86D06FC7}"/>
              </a:ext>
            </a:extLst>
          </p:cNvPr>
          <p:cNvSpPr/>
          <p:nvPr/>
        </p:nvSpPr>
        <p:spPr>
          <a:xfrm>
            <a:off x="3765291" y="3497278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LABORATORIO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FED3DC7-5727-4822-AEC6-1E481C9EEADC}"/>
              </a:ext>
            </a:extLst>
          </p:cNvPr>
          <p:cNvSpPr/>
          <p:nvPr/>
        </p:nvSpPr>
        <p:spPr>
          <a:xfrm>
            <a:off x="4482621" y="3095786"/>
            <a:ext cx="686271" cy="1053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24/03/2023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2706E8CE-2203-4493-9648-1328D69AFD50}"/>
              </a:ext>
            </a:extLst>
          </p:cNvPr>
          <p:cNvSpPr/>
          <p:nvPr/>
        </p:nvSpPr>
        <p:spPr>
          <a:xfrm>
            <a:off x="4465536" y="3587407"/>
            <a:ext cx="774474" cy="61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27/03/2023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25361BF6-939C-40F0-9FC4-876783EB147F}"/>
              </a:ext>
            </a:extLst>
          </p:cNvPr>
          <p:cNvSpPr/>
          <p:nvPr/>
        </p:nvSpPr>
        <p:spPr>
          <a:xfrm>
            <a:off x="5027090" y="3079351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MX" sz="800" dirty="0"/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B70B30F8-8404-4C50-97E1-0F805DC7A5D6}"/>
              </a:ext>
            </a:extLst>
          </p:cNvPr>
          <p:cNvSpPr/>
          <p:nvPr/>
        </p:nvSpPr>
        <p:spPr>
          <a:xfrm>
            <a:off x="4453834" y="3264247"/>
            <a:ext cx="681900" cy="64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25/03/2023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634A25BA-9B36-45EB-BDC7-7F1ACD19D41E}"/>
              </a:ext>
            </a:extLst>
          </p:cNvPr>
          <p:cNvSpPr/>
          <p:nvPr/>
        </p:nvSpPr>
        <p:spPr>
          <a:xfrm>
            <a:off x="5435542" y="3106672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MX" sz="800" dirty="0"/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BC6B4F29-9757-4439-8FDE-257C7E12650E}"/>
              </a:ext>
            </a:extLst>
          </p:cNvPr>
          <p:cNvSpPr/>
          <p:nvPr/>
        </p:nvSpPr>
        <p:spPr>
          <a:xfrm>
            <a:off x="4464540" y="3422581"/>
            <a:ext cx="722434" cy="7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26/03/2023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8F15C4DC-1E16-45BD-A771-99B3D68E97FA}"/>
              </a:ext>
            </a:extLst>
          </p:cNvPr>
          <p:cNvSpPr/>
          <p:nvPr/>
        </p:nvSpPr>
        <p:spPr>
          <a:xfrm>
            <a:off x="5015829" y="3228153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28/03/2023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05513EF5-6818-4061-8992-559FCCD649C6}"/>
              </a:ext>
            </a:extLst>
          </p:cNvPr>
          <p:cNvSpPr/>
          <p:nvPr/>
        </p:nvSpPr>
        <p:spPr>
          <a:xfrm>
            <a:off x="5027090" y="3380541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28/03/2023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8BBC82B1-66FF-4E42-8B81-CF31C9BA0B03}"/>
              </a:ext>
            </a:extLst>
          </p:cNvPr>
          <p:cNvSpPr/>
          <p:nvPr/>
        </p:nvSpPr>
        <p:spPr>
          <a:xfrm>
            <a:off x="5038351" y="3530667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28/03/2023</a:t>
            </a:r>
          </a:p>
        </p:txBody>
      </p:sp>
      <p:sp>
        <p:nvSpPr>
          <p:cNvPr id="53" name="Rectángulo: esquinas redondeadas 52">
            <a:extLst>
              <a:ext uri="{FF2B5EF4-FFF2-40B4-BE49-F238E27FC236}">
                <a16:creationId xmlns:a16="http://schemas.microsoft.com/office/drawing/2014/main" id="{5D12EBEA-9282-43A6-9799-0D55A099DC96}"/>
              </a:ext>
            </a:extLst>
          </p:cNvPr>
          <p:cNvSpPr/>
          <p:nvPr/>
        </p:nvSpPr>
        <p:spPr>
          <a:xfrm>
            <a:off x="-74602" y="840066"/>
            <a:ext cx="6581370" cy="7927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rgbClr val="990033"/>
                </a:solidFill>
              </a:rPr>
              <a:t>ALMACENAMIENTO TEMPORAL </a:t>
            </a: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59E890FB-AFF7-455F-A3A4-11BC19743CF3}"/>
              </a:ext>
            </a:extLst>
          </p:cNvPr>
          <p:cNvSpPr/>
          <p:nvPr/>
        </p:nvSpPr>
        <p:spPr>
          <a:xfrm>
            <a:off x="424086" y="3497279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SANGRE Y CULTIVOS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E4DD5556-62CF-4050-99FA-67EBAFF2FC8B}"/>
              </a:ext>
            </a:extLst>
          </p:cNvPr>
          <p:cNvSpPr/>
          <p:nvPr/>
        </p:nvSpPr>
        <p:spPr>
          <a:xfrm>
            <a:off x="441010" y="3366536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NAVAJAS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824CFF27-6D14-4E87-B843-61363FEB4CA0}"/>
              </a:ext>
            </a:extLst>
          </p:cNvPr>
          <p:cNvSpPr/>
          <p:nvPr/>
        </p:nvSpPr>
        <p:spPr>
          <a:xfrm>
            <a:off x="441012" y="3184852"/>
            <a:ext cx="1181663" cy="256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LANCETAS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D9EE242E-C81C-4712-8C9C-4D7AD4332969}"/>
              </a:ext>
            </a:extLst>
          </p:cNvPr>
          <p:cNvSpPr/>
          <p:nvPr/>
        </p:nvSpPr>
        <p:spPr>
          <a:xfrm>
            <a:off x="441013" y="3045204"/>
            <a:ext cx="1181663" cy="256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AGUJAS DE JERINGAS</a:t>
            </a:r>
          </a:p>
        </p:txBody>
      </p:sp>
      <p:sp>
        <p:nvSpPr>
          <p:cNvPr id="59" name="Rectángulo 58">
            <a:extLst>
              <a:ext uri="{FF2B5EF4-FFF2-40B4-BE49-F238E27FC236}">
                <a16:creationId xmlns:a16="http://schemas.microsoft.com/office/drawing/2014/main" id="{6F7432B1-72D6-4BE1-97A3-8BF1E37B4A4B}"/>
              </a:ext>
            </a:extLst>
          </p:cNvPr>
          <p:cNvSpPr/>
          <p:nvPr/>
        </p:nvSpPr>
        <p:spPr>
          <a:xfrm>
            <a:off x="1476536" y="3074749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75 GRAMOS</a:t>
            </a:r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BFF2420A-092F-48AF-8FC6-4BCB13E36CFA}"/>
              </a:ext>
            </a:extLst>
          </p:cNvPr>
          <p:cNvSpPr/>
          <p:nvPr/>
        </p:nvSpPr>
        <p:spPr>
          <a:xfrm>
            <a:off x="1481495" y="3514315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35 GRAMOS</a:t>
            </a:r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D7D88475-F574-467A-9862-F2DBAE0A0148}"/>
              </a:ext>
            </a:extLst>
          </p:cNvPr>
          <p:cNvSpPr/>
          <p:nvPr/>
        </p:nvSpPr>
        <p:spPr>
          <a:xfrm>
            <a:off x="1481496" y="3389173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55 GRAMOS</a:t>
            </a:r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FD088249-9D7B-4FC6-BBA4-408DE0F824E4}"/>
              </a:ext>
            </a:extLst>
          </p:cNvPr>
          <p:cNvSpPr/>
          <p:nvPr/>
        </p:nvSpPr>
        <p:spPr>
          <a:xfrm>
            <a:off x="5038350" y="3092077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28/03/2023</a:t>
            </a:r>
          </a:p>
        </p:txBody>
      </p:sp>
    </p:spTree>
    <p:extLst>
      <p:ext uri="{BB962C8B-B14F-4D97-AF65-F5344CB8AC3E}">
        <p14:creationId xmlns:p14="http://schemas.microsoft.com/office/powerpoint/2010/main" val="21555691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 animBg="1"/>
      <p:bldP spid="6" grpId="0" animBg="1"/>
      <p:bldP spid="32" grpId="0" animBg="1"/>
      <p:bldP spid="31" grpId="0"/>
      <p:bldP spid="34" grpId="0"/>
      <p:bldP spid="47" grpId="0"/>
      <p:bldP spid="49" grpId="0"/>
      <p:bldP spid="50" grpId="0"/>
      <p:bldP spid="51" grpId="0"/>
      <p:bldP spid="52" grpId="0"/>
      <p:bldP spid="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8" y="-35654"/>
            <a:ext cx="12189631" cy="6916723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E7039328-4CDD-4042-8B62-F1B41F884D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t="22636" r="7525" b="26166"/>
          <a:stretch/>
        </p:blipFill>
        <p:spPr>
          <a:xfrm>
            <a:off x="342853" y="1638890"/>
            <a:ext cx="7532914" cy="3511169"/>
          </a:xfrm>
          <a:prstGeom prst="rect">
            <a:avLst/>
          </a:prstGeom>
        </p:spPr>
      </p:pic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662921" y="260389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9704" t="38810" r="5895" b="30091"/>
          <a:stretch/>
        </p:blipFill>
        <p:spPr>
          <a:xfrm>
            <a:off x="9231118" y="260389"/>
            <a:ext cx="2599765" cy="1053878"/>
          </a:xfrm>
          <a:prstGeom prst="rect">
            <a:avLst/>
          </a:prstGeom>
        </p:spPr>
      </p:pic>
      <p:sp>
        <p:nvSpPr>
          <p:cNvPr id="20" name="Rectángulo 19">
            <a:extLst>
              <a:ext uri="{FF2B5EF4-FFF2-40B4-BE49-F238E27FC236}">
                <a16:creationId xmlns:a16="http://schemas.microsoft.com/office/drawing/2014/main" id="{843ACB10-3355-44E5-821C-F8850CBA8FC9}"/>
              </a:ext>
            </a:extLst>
          </p:cNvPr>
          <p:cNvSpPr/>
          <p:nvPr/>
        </p:nvSpPr>
        <p:spPr>
          <a:xfrm>
            <a:off x="8192409" y="1293161"/>
            <a:ext cx="3884103" cy="212390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8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el apartado fase siguiente a salida del almacén, en los renglones, se escribe la acción que se realiza después de extraer el residuo del almacén, en este caso es el traslado a la Jurisdicción Sanitaria a la que pertenece. </a:t>
            </a:r>
          </a:p>
          <a:p>
            <a:pPr algn="just"/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 EJEMPLO.</a:t>
            </a:r>
          </a:p>
        </p:txBody>
      </p:sp>
      <p:sp>
        <p:nvSpPr>
          <p:cNvPr id="25" name="Rectángulo 24">
            <a:extLst>
              <a:ext uri="{FF2B5EF4-FFF2-40B4-BE49-F238E27FC236}">
                <a16:creationId xmlns:a16="http://schemas.microsoft.com/office/drawing/2014/main" id="{3EDA9546-520B-4F82-9DC7-CF107907DBEC}"/>
              </a:ext>
            </a:extLst>
          </p:cNvPr>
          <p:cNvSpPr/>
          <p:nvPr/>
        </p:nvSpPr>
        <p:spPr>
          <a:xfrm>
            <a:off x="8192409" y="3589707"/>
            <a:ext cx="3884103" cy="156035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9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el apartado de nombre y razón social, en los renglones, se escribe el nombre de la empresa contratada para el servicio subrogado de R.P.B.I. </a:t>
            </a:r>
          </a:p>
          <a:p>
            <a:pPr algn="just"/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 EJEMPLO. </a:t>
            </a:r>
          </a:p>
        </p:txBody>
      </p:sp>
      <p:sp>
        <p:nvSpPr>
          <p:cNvPr id="28" name="Rectángulo 27">
            <a:extLst>
              <a:ext uri="{FF2B5EF4-FFF2-40B4-BE49-F238E27FC236}">
                <a16:creationId xmlns:a16="http://schemas.microsoft.com/office/drawing/2014/main" id="{FBB9BFB9-99D1-4F4A-90B4-FA9510EE8DFD}"/>
              </a:ext>
            </a:extLst>
          </p:cNvPr>
          <p:cNvSpPr/>
          <p:nvPr/>
        </p:nvSpPr>
        <p:spPr>
          <a:xfrm>
            <a:off x="1484406" y="3211514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25 GRAMOS</a:t>
            </a:r>
          </a:p>
        </p:txBody>
      </p:sp>
      <p:sp>
        <p:nvSpPr>
          <p:cNvPr id="6" name="Flecha: hacia arriba 5">
            <a:extLst>
              <a:ext uri="{FF2B5EF4-FFF2-40B4-BE49-F238E27FC236}">
                <a16:creationId xmlns:a16="http://schemas.microsoft.com/office/drawing/2014/main" id="{A047F0B4-3E16-4C7B-82C8-164CE35BE4D6}"/>
              </a:ext>
            </a:extLst>
          </p:cNvPr>
          <p:cNvSpPr/>
          <p:nvPr/>
        </p:nvSpPr>
        <p:spPr>
          <a:xfrm>
            <a:off x="5928263" y="3866152"/>
            <a:ext cx="335473" cy="520262"/>
          </a:xfrm>
          <a:prstGeom prst="upArrow">
            <a:avLst/>
          </a:prstGeom>
          <a:solidFill>
            <a:srgbClr val="80008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8</a:t>
            </a:r>
          </a:p>
        </p:txBody>
      </p:sp>
      <p:sp>
        <p:nvSpPr>
          <p:cNvPr id="32" name="Flecha: hacia arriba 31">
            <a:extLst>
              <a:ext uri="{FF2B5EF4-FFF2-40B4-BE49-F238E27FC236}">
                <a16:creationId xmlns:a16="http://schemas.microsoft.com/office/drawing/2014/main" id="{F3F8A096-BA8B-43EA-8264-4C575DEC90CC}"/>
              </a:ext>
            </a:extLst>
          </p:cNvPr>
          <p:cNvSpPr/>
          <p:nvPr/>
        </p:nvSpPr>
        <p:spPr>
          <a:xfrm>
            <a:off x="6617205" y="3888002"/>
            <a:ext cx="335473" cy="498412"/>
          </a:xfrm>
          <a:prstGeom prst="upArrow">
            <a:avLst/>
          </a:prstGeom>
          <a:solidFill>
            <a:srgbClr val="99663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9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62E90092-8AC5-46D4-813E-B07648BB9E72}"/>
              </a:ext>
            </a:extLst>
          </p:cNvPr>
          <p:cNvSpPr/>
          <p:nvPr/>
        </p:nvSpPr>
        <p:spPr>
          <a:xfrm>
            <a:off x="3471402" y="3069715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2CEA8D0E-3D0E-4F33-BAE4-C80F8F910A49}"/>
              </a:ext>
            </a:extLst>
          </p:cNvPr>
          <p:cNvSpPr/>
          <p:nvPr/>
        </p:nvSpPr>
        <p:spPr>
          <a:xfrm>
            <a:off x="3482662" y="3218239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45EEF684-8FF1-43B1-B6D2-02F342E14905}"/>
              </a:ext>
            </a:extLst>
          </p:cNvPr>
          <p:cNvSpPr/>
          <p:nvPr/>
        </p:nvSpPr>
        <p:spPr>
          <a:xfrm>
            <a:off x="3474826" y="3363319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85FBB386-C436-49C5-8DB9-6825D52277E5}"/>
              </a:ext>
            </a:extLst>
          </p:cNvPr>
          <p:cNvSpPr/>
          <p:nvPr/>
        </p:nvSpPr>
        <p:spPr>
          <a:xfrm>
            <a:off x="3486087" y="3500437"/>
            <a:ext cx="191519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X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E390BF14-42AE-403B-9429-8E2071FABA74}"/>
              </a:ext>
            </a:extLst>
          </p:cNvPr>
          <p:cNvSpPr/>
          <p:nvPr/>
        </p:nvSpPr>
        <p:spPr>
          <a:xfrm>
            <a:off x="3758343" y="3068647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CONSULTORIO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503E30C2-DB52-4D5B-823B-FA5C8F845117}"/>
              </a:ext>
            </a:extLst>
          </p:cNvPr>
          <p:cNvSpPr/>
          <p:nvPr/>
        </p:nvSpPr>
        <p:spPr>
          <a:xfrm>
            <a:off x="3772977" y="3213026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QUIRÚRGICO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A2691CA1-6E1B-47AE-8810-2630DD3667D7}"/>
              </a:ext>
            </a:extLst>
          </p:cNvPr>
          <p:cNvSpPr/>
          <p:nvPr/>
        </p:nvSpPr>
        <p:spPr>
          <a:xfrm>
            <a:off x="3766624" y="3333737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QUIRÚRGICO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B3EF9E90-9EFF-47D1-90CF-57CD86D06FC7}"/>
              </a:ext>
            </a:extLst>
          </p:cNvPr>
          <p:cNvSpPr/>
          <p:nvPr/>
        </p:nvSpPr>
        <p:spPr>
          <a:xfrm>
            <a:off x="3780185" y="3474458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LABORATORIO</a:t>
            </a:r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BFED3DC7-5727-4822-AEC6-1E481C9EEADC}"/>
              </a:ext>
            </a:extLst>
          </p:cNvPr>
          <p:cNvSpPr/>
          <p:nvPr/>
        </p:nvSpPr>
        <p:spPr>
          <a:xfrm>
            <a:off x="4409972" y="3094521"/>
            <a:ext cx="686271" cy="1053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24/03/2023</a:t>
            </a:r>
          </a:p>
        </p:txBody>
      </p:sp>
      <p:sp>
        <p:nvSpPr>
          <p:cNvPr id="34" name="Rectángulo 33">
            <a:extLst>
              <a:ext uri="{FF2B5EF4-FFF2-40B4-BE49-F238E27FC236}">
                <a16:creationId xmlns:a16="http://schemas.microsoft.com/office/drawing/2014/main" id="{2706E8CE-2203-4493-9648-1328D69AFD50}"/>
              </a:ext>
            </a:extLst>
          </p:cNvPr>
          <p:cNvSpPr/>
          <p:nvPr/>
        </p:nvSpPr>
        <p:spPr>
          <a:xfrm>
            <a:off x="4419169" y="3532053"/>
            <a:ext cx="774474" cy="61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27/03/2023</a:t>
            </a:r>
          </a:p>
        </p:txBody>
      </p:sp>
      <p:sp>
        <p:nvSpPr>
          <p:cNvPr id="36" name="Rectángulo 35">
            <a:extLst>
              <a:ext uri="{FF2B5EF4-FFF2-40B4-BE49-F238E27FC236}">
                <a16:creationId xmlns:a16="http://schemas.microsoft.com/office/drawing/2014/main" id="{25361BF6-939C-40F0-9FC4-876783EB147F}"/>
              </a:ext>
            </a:extLst>
          </p:cNvPr>
          <p:cNvSpPr/>
          <p:nvPr/>
        </p:nvSpPr>
        <p:spPr>
          <a:xfrm>
            <a:off x="5027090" y="3079351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MX" sz="800" dirty="0"/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B70B30F8-8404-4C50-97E1-0F805DC7A5D6}"/>
              </a:ext>
            </a:extLst>
          </p:cNvPr>
          <p:cNvSpPr/>
          <p:nvPr/>
        </p:nvSpPr>
        <p:spPr>
          <a:xfrm>
            <a:off x="4412703" y="3244247"/>
            <a:ext cx="681900" cy="643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25/03/2023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634A25BA-9B36-45EB-BDC7-7F1ACD19D41E}"/>
              </a:ext>
            </a:extLst>
          </p:cNvPr>
          <p:cNvSpPr/>
          <p:nvPr/>
        </p:nvSpPr>
        <p:spPr>
          <a:xfrm>
            <a:off x="5435542" y="3106672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MX" sz="800" dirty="0"/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BC6B4F29-9757-4439-8FDE-257C7E12650E}"/>
              </a:ext>
            </a:extLst>
          </p:cNvPr>
          <p:cNvSpPr/>
          <p:nvPr/>
        </p:nvSpPr>
        <p:spPr>
          <a:xfrm>
            <a:off x="4409972" y="3367815"/>
            <a:ext cx="722434" cy="7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26/03/2023</a:t>
            </a:r>
          </a:p>
        </p:txBody>
      </p:sp>
      <p:sp>
        <p:nvSpPr>
          <p:cNvPr id="50" name="Rectángulo 49">
            <a:extLst>
              <a:ext uri="{FF2B5EF4-FFF2-40B4-BE49-F238E27FC236}">
                <a16:creationId xmlns:a16="http://schemas.microsoft.com/office/drawing/2014/main" id="{8F15C4DC-1E16-45BD-A771-99B3D68E97FA}"/>
              </a:ext>
            </a:extLst>
          </p:cNvPr>
          <p:cNvSpPr/>
          <p:nvPr/>
        </p:nvSpPr>
        <p:spPr>
          <a:xfrm>
            <a:off x="5015694" y="3194113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28/03/2023</a:t>
            </a:r>
          </a:p>
        </p:txBody>
      </p:sp>
      <p:sp>
        <p:nvSpPr>
          <p:cNvPr id="51" name="Rectángulo 50">
            <a:extLst>
              <a:ext uri="{FF2B5EF4-FFF2-40B4-BE49-F238E27FC236}">
                <a16:creationId xmlns:a16="http://schemas.microsoft.com/office/drawing/2014/main" id="{05513EF5-6818-4061-8992-559FCCD649C6}"/>
              </a:ext>
            </a:extLst>
          </p:cNvPr>
          <p:cNvSpPr/>
          <p:nvPr/>
        </p:nvSpPr>
        <p:spPr>
          <a:xfrm>
            <a:off x="5006444" y="3346987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28/03/2023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8BBC82B1-66FF-4E42-8B81-CF31C9BA0B03}"/>
              </a:ext>
            </a:extLst>
          </p:cNvPr>
          <p:cNvSpPr/>
          <p:nvPr/>
        </p:nvSpPr>
        <p:spPr>
          <a:xfrm>
            <a:off x="5004235" y="3484934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28/03/2023</a:t>
            </a:r>
          </a:p>
        </p:txBody>
      </p:sp>
      <p:sp>
        <p:nvSpPr>
          <p:cNvPr id="53" name="Rectángulo: esquinas redondeadas 52">
            <a:extLst>
              <a:ext uri="{FF2B5EF4-FFF2-40B4-BE49-F238E27FC236}">
                <a16:creationId xmlns:a16="http://schemas.microsoft.com/office/drawing/2014/main" id="{5D12EBEA-9282-43A6-9799-0D55A099DC96}"/>
              </a:ext>
            </a:extLst>
          </p:cNvPr>
          <p:cNvSpPr/>
          <p:nvPr/>
        </p:nvSpPr>
        <p:spPr>
          <a:xfrm>
            <a:off x="-74602" y="840066"/>
            <a:ext cx="6581370" cy="7927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200" dirty="0">
                <a:solidFill>
                  <a:srgbClr val="990033"/>
                </a:solidFill>
              </a:rPr>
              <a:t>MANEJO</a:t>
            </a: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59E890FB-AFF7-455F-A3A4-11BC19743CF3}"/>
              </a:ext>
            </a:extLst>
          </p:cNvPr>
          <p:cNvSpPr/>
          <p:nvPr/>
        </p:nvSpPr>
        <p:spPr>
          <a:xfrm>
            <a:off x="441011" y="3492457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SANGRE Y CULTIVOS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E4DD5556-62CF-4050-99FA-67EBAFF2FC8B}"/>
              </a:ext>
            </a:extLst>
          </p:cNvPr>
          <p:cNvSpPr/>
          <p:nvPr/>
        </p:nvSpPr>
        <p:spPr>
          <a:xfrm>
            <a:off x="464925" y="3366441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NAVAJAS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824CFF27-6D14-4E87-B843-61363FEB4CA0}"/>
              </a:ext>
            </a:extLst>
          </p:cNvPr>
          <p:cNvSpPr/>
          <p:nvPr/>
        </p:nvSpPr>
        <p:spPr>
          <a:xfrm>
            <a:off x="441012" y="3184852"/>
            <a:ext cx="1181663" cy="256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LANCETAS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D9EE242E-C81C-4712-8C9C-4D7AD4332969}"/>
              </a:ext>
            </a:extLst>
          </p:cNvPr>
          <p:cNvSpPr/>
          <p:nvPr/>
        </p:nvSpPr>
        <p:spPr>
          <a:xfrm>
            <a:off x="441013" y="3045204"/>
            <a:ext cx="1181663" cy="256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AGUJAS DE JERINGAS</a:t>
            </a:r>
          </a:p>
        </p:txBody>
      </p:sp>
      <p:sp>
        <p:nvSpPr>
          <p:cNvPr id="59" name="Rectángulo 58">
            <a:extLst>
              <a:ext uri="{FF2B5EF4-FFF2-40B4-BE49-F238E27FC236}">
                <a16:creationId xmlns:a16="http://schemas.microsoft.com/office/drawing/2014/main" id="{6F7432B1-72D6-4BE1-97A3-8BF1E37B4A4B}"/>
              </a:ext>
            </a:extLst>
          </p:cNvPr>
          <p:cNvSpPr/>
          <p:nvPr/>
        </p:nvSpPr>
        <p:spPr>
          <a:xfrm>
            <a:off x="1476536" y="3074749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75 GRAMOS</a:t>
            </a:r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BFF2420A-092F-48AF-8FC6-4BCB13E36CFA}"/>
              </a:ext>
            </a:extLst>
          </p:cNvPr>
          <p:cNvSpPr/>
          <p:nvPr/>
        </p:nvSpPr>
        <p:spPr>
          <a:xfrm>
            <a:off x="1492919" y="3507381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35 GRAMOS</a:t>
            </a:r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D7D88475-F574-467A-9862-F2DBAE0A0148}"/>
              </a:ext>
            </a:extLst>
          </p:cNvPr>
          <p:cNvSpPr/>
          <p:nvPr/>
        </p:nvSpPr>
        <p:spPr>
          <a:xfrm>
            <a:off x="1498446" y="3344078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55 GRAMOS</a:t>
            </a:r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FD088249-9D7B-4FC6-BBA4-408DE0F824E4}"/>
              </a:ext>
            </a:extLst>
          </p:cNvPr>
          <p:cNvSpPr/>
          <p:nvPr/>
        </p:nvSpPr>
        <p:spPr>
          <a:xfrm>
            <a:off x="5006444" y="3065303"/>
            <a:ext cx="1181663" cy="1563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800" dirty="0"/>
              <a:t>28/03/2023</a:t>
            </a:r>
          </a:p>
        </p:txBody>
      </p:sp>
      <p:sp>
        <p:nvSpPr>
          <p:cNvPr id="41" name="Flecha: hacia arriba 40">
            <a:extLst>
              <a:ext uri="{FF2B5EF4-FFF2-40B4-BE49-F238E27FC236}">
                <a16:creationId xmlns:a16="http://schemas.microsoft.com/office/drawing/2014/main" id="{A47BA17C-884B-4933-84FB-627A2B4F8C30}"/>
              </a:ext>
            </a:extLst>
          </p:cNvPr>
          <p:cNvSpPr/>
          <p:nvPr/>
        </p:nvSpPr>
        <p:spPr>
          <a:xfrm>
            <a:off x="7306147" y="3888001"/>
            <a:ext cx="641599" cy="823335"/>
          </a:xfrm>
          <a:prstGeom prst="upArrow">
            <a:avLst/>
          </a:prstGeom>
          <a:solidFill>
            <a:srgbClr val="990033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050" dirty="0"/>
              <a:t>10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521D74EA-B601-4C21-A765-08E046D7B453}"/>
              </a:ext>
            </a:extLst>
          </p:cNvPr>
          <p:cNvSpPr/>
          <p:nvPr/>
        </p:nvSpPr>
        <p:spPr>
          <a:xfrm>
            <a:off x="8192409" y="5297648"/>
            <a:ext cx="3884103" cy="156035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10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el apartado de número de manifiesto, se escribirá el número de manifiesto que entrega la empresa contratada cuando se lleva el R.P.B.I. </a:t>
            </a:r>
          </a:p>
          <a:p>
            <a:pPr algn="just"/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 EJEMPLO. </a:t>
            </a: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EF7AA3CC-1723-4289-B01D-65FC618E5A7F}"/>
              </a:ext>
            </a:extLst>
          </p:cNvPr>
          <p:cNvSpPr/>
          <p:nvPr/>
        </p:nvSpPr>
        <p:spPr>
          <a:xfrm>
            <a:off x="760446" y="5319795"/>
            <a:ext cx="7021682" cy="133051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6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PASO 11</a:t>
            </a:r>
            <a:r>
              <a:rPr lang="es-MX" sz="1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.- En el apartado de firma del responsable, va nombre y firma del encargado que realiza el llenado de la Bitácora de R.P.B.I. (Jefe de Mantenimiento o Jefe de Servicios Generales), de la unidad generadora del “Centro de Salud”. VER EJEMPLO. </a:t>
            </a:r>
          </a:p>
        </p:txBody>
      </p:sp>
      <p:sp>
        <p:nvSpPr>
          <p:cNvPr id="3" name="Flecha: hacia abajo 2">
            <a:extLst>
              <a:ext uri="{FF2B5EF4-FFF2-40B4-BE49-F238E27FC236}">
                <a16:creationId xmlns:a16="http://schemas.microsoft.com/office/drawing/2014/main" id="{E18FC1A7-C2DA-4BD9-A9DA-170A932B35A3}"/>
              </a:ext>
            </a:extLst>
          </p:cNvPr>
          <p:cNvSpPr/>
          <p:nvPr/>
        </p:nvSpPr>
        <p:spPr>
          <a:xfrm>
            <a:off x="2802394" y="3944631"/>
            <a:ext cx="842408" cy="750385"/>
          </a:xfrm>
          <a:prstGeom prst="downArrow">
            <a:avLst/>
          </a:prstGeom>
          <a:solidFill>
            <a:srgbClr val="CC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11</a:t>
            </a: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2B3329C3-307C-4186-9D76-B63207808E56}"/>
              </a:ext>
            </a:extLst>
          </p:cNvPr>
          <p:cNvSpPr/>
          <p:nvPr/>
        </p:nvSpPr>
        <p:spPr>
          <a:xfrm>
            <a:off x="5631953" y="2972103"/>
            <a:ext cx="683524" cy="773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900" dirty="0"/>
              <a:t>TRASLADO</a:t>
            </a:r>
            <a:endParaRPr lang="es-MX" sz="800" dirty="0"/>
          </a:p>
          <a:p>
            <a:pPr algn="just"/>
            <a:r>
              <a:rPr lang="es-MX" sz="900" dirty="0"/>
              <a:t>TRASLADO</a:t>
            </a:r>
            <a:endParaRPr lang="es-MX" sz="800" dirty="0"/>
          </a:p>
          <a:p>
            <a:pPr algn="just"/>
            <a:r>
              <a:rPr lang="es-MX" sz="900" dirty="0"/>
              <a:t>TRASLADO</a:t>
            </a:r>
            <a:endParaRPr lang="es-MX" sz="800" dirty="0"/>
          </a:p>
          <a:p>
            <a:pPr algn="just"/>
            <a:r>
              <a:rPr lang="es-MX" sz="900" dirty="0"/>
              <a:t>TRASLADO</a:t>
            </a:r>
            <a:endParaRPr lang="es-MX" sz="800" dirty="0"/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9AE68152-9C25-42C9-82FE-BACF357384B1}"/>
              </a:ext>
            </a:extLst>
          </p:cNvPr>
          <p:cNvSpPr/>
          <p:nvPr/>
        </p:nvSpPr>
        <p:spPr>
          <a:xfrm>
            <a:off x="7202566" y="2985657"/>
            <a:ext cx="683524" cy="7459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900" dirty="0"/>
              <a:t>05247</a:t>
            </a:r>
          </a:p>
          <a:p>
            <a:pPr algn="just"/>
            <a:r>
              <a:rPr lang="es-MX" sz="900" dirty="0"/>
              <a:t>03658</a:t>
            </a:r>
          </a:p>
          <a:p>
            <a:pPr algn="just"/>
            <a:r>
              <a:rPr lang="es-MX" sz="900" dirty="0"/>
              <a:t>07845</a:t>
            </a:r>
          </a:p>
          <a:p>
            <a:pPr algn="just"/>
            <a:r>
              <a:rPr lang="es-MX" sz="900" dirty="0"/>
              <a:t>05639</a:t>
            </a: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F15F5817-C250-48C3-A5C9-DD903E044309}"/>
              </a:ext>
            </a:extLst>
          </p:cNvPr>
          <p:cNvSpPr/>
          <p:nvPr/>
        </p:nvSpPr>
        <p:spPr>
          <a:xfrm>
            <a:off x="3878778" y="4413836"/>
            <a:ext cx="2139018" cy="5506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1000" b="1" dirty="0"/>
              <a:t>LIC. GABRIEL FÁBREGAS  ROSAS</a:t>
            </a: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0657874F-9784-4BB2-B09B-8F42FECF712F}"/>
              </a:ext>
            </a:extLst>
          </p:cNvPr>
          <p:cNvSpPr/>
          <p:nvPr/>
        </p:nvSpPr>
        <p:spPr>
          <a:xfrm>
            <a:off x="6363165" y="3074749"/>
            <a:ext cx="683524" cy="5760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MX" sz="900" dirty="0"/>
              <a:t>SI EQUIPO </a:t>
            </a:r>
          </a:p>
          <a:p>
            <a:pPr algn="just"/>
            <a:r>
              <a:rPr lang="es-MX" sz="900" dirty="0"/>
              <a:t>SI EQUIPO</a:t>
            </a:r>
          </a:p>
          <a:p>
            <a:pPr algn="just"/>
            <a:r>
              <a:rPr lang="es-MX" sz="900" dirty="0"/>
              <a:t>SI EQUIPO</a:t>
            </a:r>
          </a:p>
          <a:p>
            <a:pPr algn="just"/>
            <a:r>
              <a:rPr lang="es-MX" sz="900" dirty="0"/>
              <a:t>SI EQUIPO</a:t>
            </a:r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C4C63B8F-AD05-4476-A751-B0AF9E226BBC}"/>
              </a:ext>
            </a:extLst>
          </p:cNvPr>
          <p:cNvSpPr/>
          <p:nvPr/>
        </p:nvSpPr>
        <p:spPr>
          <a:xfrm>
            <a:off x="2028983" y="3902785"/>
            <a:ext cx="683524" cy="7730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s-MX" sz="8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0FC3B20-B6C1-4FDF-B3D6-5FB1545FAE9F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>
                        <a14:foregroundMark x1="57556" y1="17605" x2="57806" y2="17492"/>
                        <a14:foregroundMark x1="16079" y1="36274" x2="16656" y2="36014"/>
                        <a14:foregroundMark x1="17462" y1="37601" x2="16836" y2="37913"/>
                        <a14:foregroundMark x1="57806" y1="17492" x2="57551" y2="17619"/>
                        <a14:foregroundMark x1="33887" y1="42962" x2="57173" y2="47855"/>
                        <a14:foregroundMark x1="57173" y1="47855" x2="19831" y2="85149"/>
                        <a14:foregroundMark x1="19831" y1="85149" x2="83966" y2="58086"/>
                        <a14:backgroundMark x1="52954" y1="30363" x2="15823" y2="44554"/>
                        <a14:backgroundMark x1="22996" y1="36304" x2="54852" y2="20462"/>
                        <a14:backgroundMark x1="54852" y1="20462" x2="18143" y2="38944"/>
                        <a14:backgroundMark x1="16245" y1="36634" x2="11814" y2="37954"/>
                        <a14:backgroundMark x1="54430" y1="20462" x2="57384" y2="18152"/>
                        <a14:backgroundMark x1="57595" y1="18152" x2="57595" y2="1815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829" y="4175303"/>
            <a:ext cx="1311406" cy="83830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8B1CF2D4-C1DC-E9D9-E7BE-C103CD8CD745}"/>
              </a:ext>
            </a:extLst>
          </p:cNvPr>
          <p:cNvSpPr txBox="1"/>
          <p:nvPr/>
        </p:nvSpPr>
        <p:spPr>
          <a:xfrm>
            <a:off x="4419169" y="1428650"/>
            <a:ext cx="919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Biológicos</a:t>
            </a:r>
          </a:p>
        </p:txBody>
      </p:sp>
    </p:spTree>
    <p:extLst>
      <p:ext uri="{BB962C8B-B14F-4D97-AF65-F5344CB8AC3E}">
        <p14:creationId xmlns:p14="http://schemas.microsoft.com/office/powerpoint/2010/main" val="2828238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5" grpId="0" animBg="1"/>
      <p:bldP spid="6" grpId="0" animBg="1"/>
      <p:bldP spid="32" grpId="0" animBg="1"/>
      <p:bldP spid="41" grpId="0" animBg="1"/>
      <p:bldP spid="46" grpId="0" animBg="1"/>
      <p:bldP spid="58" grpId="0" animBg="1"/>
      <p:bldP spid="3" grpId="0" animBg="1"/>
      <p:bldP spid="64" grpId="0"/>
      <p:bldP spid="66" grpId="0"/>
      <p:bldP spid="67" grpId="0"/>
      <p:bldP spid="68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F8ABC6E-34D8-888C-1C5D-7DAA1623D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568AB7B-F63A-2DDC-E09B-C45CAD555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2084" y="1342182"/>
            <a:ext cx="9144000" cy="1743916"/>
          </a:xfrm>
        </p:spPr>
        <p:txBody>
          <a:bodyPr>
            <a:noAutofit/>
          </a:bodyPr>
          <a:lstStyle/>
          <a:p>
            <a:r>
              <a:rPr lang="es-ES" sz="6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GRACIAS</a:t>
            </a:r>
            <a:endParaRPr lang="es-MX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B71C009E-8BF7-1324-0A35-02502EDCA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02717" y="786486"/>
            <a:ext cx="3611095" cy="756319"/>
          </a:xfrm>
          <a:prstGeom prst="rect">
            <a:avLst/>
          </a:prstGeom>
        </p:spPr>
      </p:pic>
      <p:pic>
        <p:nvPicPr>
          <p:cNvPr id="11" name="Gráfico 10">
            <a:extLst>
              <a:ext uri="{FF2B5EF4-FFF2-40B4-BE49-F238E27FC236}">
                <a16:creationId xmlns:a16="http://schemas.microsoft.com/office/drawing/2014/main" id="{44A85259-36C6-2FDD-81A3-ED2B40BE93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68893" y="4446493"/>
            <a:ext cx="3278741" cy="195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8943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770</Words>
  <Application>Microsoft Macintosh PowerPoint</Application>
  <PresentationFormat>Panorámica</PresentationFormat>
  <Paragraphs>132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Verdana</vt:lpstr>
      <vt:lpstr>Tema de Office</vt:lpstr>
      <vt:lpstr>BITÁCORA DE RPBI</vt:lpstr>
      <vt:lpstr>Presentación de PowerPoint</vt:lpstr>
      <vt:lpstr>Presentación de PowerPoint</vt:lpstr>
      <vt:lpstr>¿Cómo llenar la bitácora?</vt:lpstr>
      <vt:lpstr>Presentación de PowerPoint</vt:lpstr>
      <vt:lpstr>Presentación de PowerPoint</vt:lpstr>
      <vt:lpstr>Presentación de PowerPoint</vt:lpstr>
      <vt:lpstr>Presentación de PowerPoint</vt:lpstr>
      <vt:lpstr>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BITÁCORA DE RPBI</dc:title>
  <cp:lastModifiedBy>Microsoft Office User</cp:lastModifiedBy>
  <cp:revision>3</cp:revision>
  <dcterms:modified xsi:type="dcterms:W3CDTF">2023-04-27T15:30:24Z</dcterms:modified>
</cp:coreProperties>
</file>